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K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68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06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091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167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456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423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089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246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52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062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986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85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45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90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930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884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7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DAAD32A-B235-47CC-947B-6AAE9A13A5A2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52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70B65-ED7D-4A43-B215-53C8A4C1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8867" y="2444966"/>
            <a:ext cx="8750872" cy="178180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Введение в сети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C0F8B8-DB14-4437-B7AE-A706FFE17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081" y="4895914"/>
            <a:ext cx="8825658" cy="861420"/>
          </a:xfrm>
        </p:spPr>
        <p:txBody>
          <a:bodyPr/>
          <a:lstStyle/>
          <a:p>
            <a:pPr algn="r"/>
            <a:r>
              <a:rPr lang="kk-KZ" dirty="0"/>
              <a:t>Лекция</a:t>
            </a:r>
            <a:r>
              <a:rPr lang="en-US" dirty="0"/>
              <a:t>1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4502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709FA-FA80-4BBC-8BE4-D497B4AC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Технология связи хостов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621C38-48AD-457A-B080-5B35F6A1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38" y="2122147"/>
            <a:ext cx="9529323" cy="45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854ED-A11A-482E-A53C-594D91A1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16001"/>
            <a:ext cx="8761413" cy="70696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Верхние уровни </a:t>
            </a:r>
            <a:r>
              <a:rPr lang="en-US" dirty="0">
                <a:solidFill>
                  <a:srgbClr val="92D050"/>
                </a:solidFill>
              </a:rPr>
              <a:t>OSI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64BA5BA-069A-4F12-B75F-5A7FA931C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Сетевые инженеры в большинстве случаев не работают напрямую с </a:t>
            </a:r>
            <a:r>
              <a:rPr lang="ru-RU" dirty="0"/>
              <a:t>3 верхними уровнями </a:t>
            </a:r>
            <a:r>
              <a:rPr lang="en-US" dirty="0"/>
              <a:t>OSI, </a:t>
            </a:r>
            <a:r>
              <a:rPr lang="kk-KZ" dirty="0"/>
              <a:t>но тем не менее должны знать</a:t>
            </a:r>
            <a:r>
              <a:rPr lang="ru-RU" dirty="0"/>
              <a:t>, что они делают</a:t>
            </a:r>
          </a:p>
          <a:p>
            <a:r>
              <a:rPr lang="ru-RU" dirty="0"/>
              <a:t>Данные уровни больше относятся к разработчикам приложений</a:t>
            </a:r>
          </a:p>
          <a:p>
            <a:r>
              <a:rPr lang="ru-RU" dirty="0"/>
              <a:t>В данном уроке мы в основном рассмотрим </a:t>
            </a:r>
            <a:r>
              <a:rPr lang="en-US" dirty="0"/>
              <a:t>CISCO </a:t>
            </a:r>
            <a:r>
              <a:rPr lang="kk-KZ" dirty="0"/>
              <a:t>определения уровней</a:t>
            </a:r>
          </a:p>
          <a:p>
            <a:r>
              <a:rPr lang="kk-KZ" dirty="0"/>
              <a:t>Информация</a:t>
            </a:r>
            <a:r>
              <a:rPr lang="ru-RU" dirty="0"/>
              <a:t>, включенная в верхние уровни, содержит, например, Тело сообщения в </a:t>
            </a:r>
            <a:r>
              <a:rPr lang="en-US" dirty="0"/>
              <a:t>email </a:t>
            </a:r>
            <a:r>
              <a:rPr lang="kk-KZ" dirty="0"/>
              <a:t>сообщении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3235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A611-BE06-4895-B8B9-5A514733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Уровень</a:t>
            </a:r>
            <a:r>
              <a:rPr lang="en-US" dirty="0">
                <a:solidFill>
                  <a:srgbClr val="92D050"/>
                </a:solidFill>
              </a:rPr>
              <a:t> 7 – </a:t>
            </a:r>
            <a:r>
              <a:rPr lang="kk-KZ" dirty="0">
                <a:solidFill>
                  <a:srgbClr val="92D050"/>
                </a:solidFill>
              </a:rPr>
              <a:t>Уровень приложения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4D8990D-D61A-498B-A92E-B2B2FAFB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Уровень приложения предоставляет </a:t>
            </a:r>
            <a:r>
              <a:rPr lang="ru-RU" dirty="0"/>
              <a:t>сетевые службы приложениям пользователя</a:t>
            </a:r>
          </a:p>
          <a:p>
            <a:r>
              <a:rPr lang="ru-RU" dirty="0"/>
              <a:t>Он отличается от других уровней тем, что не предоставляет службы другим уровням</a:t>
            </a:r>
          </a:p>
          <a:p>
            <a:r>
              <a:rPr lang="ru-RU" dirty="0"/>
              <a:t>Уровень приложения предоставляет доступность </a:t>
            </a:r>
            <a:r>
              <a:rPr lang="kk-KZ" dirty="0"/>
              <a:t>предполагаемым взаимодействующим партнерам</a:t>
            </a:r>
          </a:p>
          <a:p>
            <a:r>
              <a:rPr lang="kk-KZ" dirty="0"/>
              <a:t>Затем он синхронизирует и устанавливает соглашение по процедурам восстановления ошибок и целостности данных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9193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F7A70-C0B2-4651-9F79-A0E79831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Уровень </a:t>
            </a:r>
            <a:r>
              <a:rPr lang="ru-RU" dirty="0">
                <a:solidFill>
                  <a:srgbClr val="92D050"/>
                </a:solidFill>
              </a:rPr>
              <a:t>6 – Уровень представления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FFBE6EA-C39E-4F22-8A57-3598C005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Уровень представления гарантирует, что информация, передаваемая на уровне приложения системы, читабельна уровнем приложения другой системы</a:t>
            </a:r>
          </a:p>
          <a:p>
            <a:r>
              <a:rPr lang="ru-RU" dirty="0"/>
              <a:t>Уровень представления может передавать множество форматов данных (компьютеры с разными схемами кодировок)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5936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6DB19-386B-4758-AE9F-B91D9442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Уровень</a:t>
            </a:r>
            <a:r>
              <a:rPr lang="en-US" dirty="0">
                <a:solidFill>
                  <a:srgbClr val="92D050"/>
                </a:solidFill>
              </a:rPr>
              <a:t> 5 – </a:t>
            </a:r>
            <a:r>
              <a:rPr lang="kk-KZ" dirty="0">
                <a:solidFill>
                  <a:srgbClr val="92D050"/>
                </a:solidFill>
              </a:rPr>
              <a:t>Сеансовый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A4D7A66-EACB-4CA2-B411-F4691370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Сеансовый уровень устанавливает</a:t>
            </a:r>
            <a:r>
              <a:rPr lang="ru-RU" dirty="0"/>
              <a:t>, управляет и удаляет сессии между двумя взаимодействующими хостами</a:t>
            </a:r>
          </a:p>
          <a:p>
            <a:r>
              <a:rPr lang="ru-RU" dirty="0"/>
              <a:t>Сеансовый уровень также синхронизирует диалог между уровнями приложений двух хостов и управляет их передачей данных</a:t>
            </a:r>
          </a:p>
          <a:p>
            <a:r>
              <a:rPr lang="ru-RU" dirty="0"/>
              <a:t>Например, у двух серверов множество пользователей, так что существует множество процессов коммуникаций, открытых в любое время</a:t>
            </a:r>
          </a:p>
          <a:p>
            <a:r>
              <a:rPr lang="ru-RU" dirty="0"/>
              <a:t>Он также предлагает эффективные способы передачи данных и отчетов о проблемах верхних уровней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5440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7A715-9BBB-4B46-92C2-DFF1DFED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Нижние уровни </a:t>
            </a:r>
            <a:r>
              <a:rPr lang="en-US" dirty="0">
                <a:solidFill>
                  <a:srgbClr val="92D050"/>
                </a:solidFill>
              </a:rPr>
              <a:t>OSI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A3F3FBA-BC71-4BEA-90D4-012FD76E2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Инженеры в большинстве случаев работают с 4 нижними уровнями модели </a:t>
            </a:r>
            <a:r>
              <a:rPr lang="en-US" dirty="0"/>
              <a:t>OSI</a:t>
            </a:r>
          </a:p>
          <a:p>
            <a:r>
              <a:rPr lang="kk-KZ" dirty="0"/>
              <a:t>Каждый из данных уровней описан в отдельной секции курса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6229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323B-ABFC-4383-91C8-CA8C422A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Уровень </a:t>
            </a:r>
            <a:r>
              <a:rPr lang="ru-RU" dirty="0">
                <a:solidFill>
                  <a:srgbClr val="92D050"/>
                </a:solidFill>
              </a:rPr>
              <a:t>4 – Транспортный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6678373-D8A2-4F5A-AA95-A7C7A8F73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Основные характеристики Транспортного уровня, как </a:t>
            </a:r>
            <a:r>
              <a:rPr lang="en-US" dirty="0"/>
              <a:t>TCP, </a:t>
            </a:r>
            <a:r>
              <a:rPr lang="kk-KZ" dirty="0"/>
              <a:t>так и </a:t>
            </a:r>
            <a:r>
              <a:rPr lang="en-US" dirty="0"/>
              <a:t>UDP, </a:t>
            </a:r>
            <a:r>
              <a:rPr lang="kk-KZ" dirty="0"/>
              <a:t>и номера портов</a:t>
            </a:r>
          </a:p>
          <a:p>
            <a:r>
              <a:rPr lang="kk-KZ" dirty="0"/>
              <a:t>Определение</a:t>
            </a:r>
          </a:p>
          <a:p>
            <a:r>
              <a:rPr lang="kk-KZ" dirty="0"/>
              <a:t>Транспортный уровень определяет сервисы для сегментации</a:t>
            </a:r>
            <a:r>
              <a:rPr lang="ru-RU" dirty="0"/>
              <a:t>, передачи и сбора данных между индивидуальными взаимодействиями конечных устройств</a:t>
            </a:r>
          </a:p>
          <a:p>
            <a:r>
              <a:rPr lang="ru-RU" dirty="0"/>
              <a:t>Он разделяет большие файлы на маленькие сегменты</a:t>
            </a:r>
            <a:r>
              <a:rPr lang="en-US" dirty="0"/>
              <a:t>, </a:t>
            </a:r>
            <a:r>
              <a:rPr lang="ru-RU" dirty="0"/>
              <a:t>которые с малой долей вероятности приведут к проблемам передачи данных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4319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B5EC6-6A5C-4B9A-B813-B175C976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Уровень 3 – Сетевой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95EB46-4307-4827-9477-B872F2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Самая важная информация Сетевого уровня – это </a:t>
            </a:r>
            <a:r>
              <a:rPr lang="en-US" dirty="0"/>
              <a:t>IP </a:t>
            </a:r>
            <a:r>
              <a:rPr lang="kk-KZ" dirty="0"/>
              <a:t>адреса источника и назначения</a:t>
            </a:r>
          </a:p>
          <a:p>
            <a:r>
              <a:rPr lang="kk-KZ" dirty="0"/>
              <a:t>Маршрутизаторы работают на уровне </a:t>
            </a:r>
            <a:r>
              <a:rPr lang="ru-RU" dirty="0"/>
              <a:t>3</a:t>
            </a:r>
          </a:p>
          <a:p>
            <a:r>
              <a:rPr lang="ru-RU" dirty="0"/>
              <a:t>Определение</a:t>
            </a:r>
          </a:p>
          <a:p>
            <a:r>
              <a:rPr lang="ru-RU" dirty="0"/>
              <a:t>Сетевой уровень предоставляет соединение и выбор пути между двумя хостами, которые могут быть географически разделенными сетями</a:t>
            </a:r>
          </a:p>
          <a:p>
            <a:r>
              <a:rPr lang="ru-RU" dirty="0"/>
              <a:t>Сетевой уровень – это уровень, который связывает хосты, предоставляя логические адреса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5121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774ED-23AC-4295-96CC-43FC41A7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Уровень 2 – Канальный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A8FE52-0B56-4089-A423-393D47F6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Самая важная информация канального уровня – это адрес источника и назначения</a:t>
            </a:r>
          </a:p>
          <a:p>
            <a:r>
              <a:rPr lang="ru-RU" dirty="0"/>
              <a:t>Например, </a:t>
            </a:r>
            <a:r>
              <a:rPr lang="en-US" dirty="0"/>
              <a:t>MAC </a:t>
            </a:r>
            <a:r>
              <a:rPr lang="kk-KZ" dirty="0"/>
              <a:t>адреса источника и назначения</a:t>
            </a:r>
          </a:p>
          <a:p>
            <a:r>
              <a:rPr lang="kk-KZ" dirty="0"/>
              <a:t>Коммутаторы работают на уровне </a:t>
            </a:r>
            <a:r>
              <a:rPr lang="ru-RU" dirty="0"/>
              <a:t>2</a:t>
            </a:r>
          </a:p>
          <a:p>
            <a:r>
              <a:rPr lang="ru-RU" dirty="0"/>
              <a:t>Определение</a:t>
            </a:r>
          </a:p>
          <a:p>
            <a:r>
              <a:rPr lang="ru-RU" dirty="0"/>
              <a:t>Канальный уровень определяет, как данные формируются для передачи, и как контролируется доступ к физическим носителям</a:t>
            </a:r>
          </a:p>
          <a:p>
            <a:r>
              <a:rPr lang="ru-RU" dirty="0"/>
              <a:t>Он также включает определение и исправление ошибок для того, чтобы убедиться в надежной доставке данных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8449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7018F-513A-4A5E-9F02-57EAFA38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Уровень 1 – Физический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4786560-784D-4C31-9E21-6F0F7158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Физический уровень в основном отвечает за физические компоненты сети, например, за кабели</a:t>
            </a:r>
          </a:p>
          <a:p>
            <a:r>
              <a:rPr lang="ru-RU" dirty="0"/>
              <a:t>Определение</a:t>
            </a:r>
          </a:p>
          <a:p>
            <a:r>
              <a:rPr lang="ru-RU" dirty="0"/>
              <a:t>Физический уровень определяет передачу битовых данных между устройствами</a:t>
            </a:r>
          </a:p>
          <a:p>
            <a:r>
              <a:rPr lang="ru-RU" dirty="0"/>
              <a:t>Он определяет особенности, необходимые для активации, управления и деактивации физических связей между устройствами</a:t>
            </a:r>
          </a:p>
          <a:p>
            <a:r>
              <a:rPr lang="ru-RU" dirty="0"/>
              <a:t>Например, уровень напряжения, физическую скорость передачи данных, максимальное расстояние передачи данных, физическое соединение и т.д.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9989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0542E-EE69-4D51-893E-AC5B0C0A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2" y="965202"/>
            <a:ext cx="8761413" cy="70696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Основы сетевой топологии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E35C0-5086-420C-B014-A4B3DB3F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33" y="2292079"/>
            <a:ext cx="8881533" cy="43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F4A91-95C7-410A-97F6-A1953FF2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Характеристики сети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3DB60-7553-4345-B152-79858093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022" y="2374899"/>
            <a:ext cx="9174378" cy="3831167"/>
          </a:xfrm>
        </p:spPr>
        <p:txBody>
          <a:bodyPr/>
          <a:lstStyle/>
          <a:p>
            <a:r>
              <a:rPr lang="kk-KZ" dirty="0"/>
              <a:t>Топология</a:t>
            </a:r>
            <a:endParaRPr lang="en-US" dirty="0"/>
          </a:p>
          <a:p>
            <a:r>
              <a:rPr lang="kk-KZ" dirty="0"/>
              <a:t>Скорость</a:t>
            </a:r>
            <a:endParaRPr lang="en-US" dirty="0"/>
          </a:p>
          <a:p>
            <a:r>
              <a:rPr lang="kk-KZ" dirty="0"/>
              <a:t>Цена</a:t>
            </a:r>
            <a:endParaRPr lang="en-US" dirty="0"/>
          </a:p>
          <a:p>
            <a:r>
              <a:rPr lang="kk-KZ" dirty="0"/>
              <a:t>Безопасность</a:t>
            </a:r>
            <a:endParaRPr lang="en-US" dirty="0"/>
          </a:p>
          <a:p>
            <a:r>
              <a:rPr lang="kk-KZ" dirty="0"/>
              <a:t>Доступность</a:t>
            </a:r>
            <a:endParaRPr lang="en-US" dirty="0"/>
          </a:p>
          <a:p>
            <a:r>
              <a:rPr lang="kk-KZ" dirty="0"/>
              <a:t>Расширяемость</a:t>
            </a:r>
            <a:endParaRPr lang="en-US" dirty="0"/>
          </a:p>
          <a:p>
            <a:r>
              <a:rPr lang="kk-KZ" dirty="0"/>
              <a:t>Надежность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7885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DEC1C-BF45-40AD-93BC-8DAA9B2E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87" y="838200"/>
            <a:ext cx="8761413" cy="702733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Модель</a:t>
            </a:r>
            <a:r>
              <a:rPr lang="en-US" dirty="0">
                <a:solidFill>
                  <a:srgbClr val="92D050"/>
                </a:solidFill>
              </a:rPr>
              <a:t> OSI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62BD0-5C69-43C0-849D-16777BC3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Модель </a:t>
            </a:r>
            <a:r>
              <a:rPr lang="en-US" dirty="0"/>
              <a:t>OSI – </a:t>
            </a:r>
            <a:r>
              <a:rPr lang="kk-KZ" dirty="0"/>
              <a:t>стандарт международной организации </a:t>
            </a:r>
            <a:r>
              <a:rPr lang="en-US" dirty="0"/>
              <a:t>International Organization for Standardization (OSI)</a:t>
            </a:r>
          </a:p>
          <a:p>
            <a:r>
              <a:rPr lang="kk-KZ" dirty="0"/>
              <a:t>Это общий фреймворк</a:t>
            </a:r>
            <a:r>
              <a:rPr lang="ru-RU" dirty="0"/>
              <a:t>, который характеризует и стандартизирует, как компьютеры связываются друг с другом по сети</a:t>
            </a:r>
          </a:p>
          <a:p>
            <a:r>
              <a:rPr lang="ru-RU" dirty="0"/>
              <a:t>Это семиуровневый подход передачи данных, разделенных на специальные группы действий на каждом слое</a:t>
            </a:r>
          </a:p>
          <a:p>
            <a:r>
              <a:rPr lang="ru-RU" dirty="0"/>
              <a:t>Каждый уровень передает данные на верхний уровень и получает данные с нижнего уровня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532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1184-01AD-46A6-B043-3B4CE8FC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56" y="990601"/>
            <a:ext cx="8761413" cy="5841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</a:t>
            </a:r>
            <a:r>
              <a:rPr lang="ru-RU" dirty="0">
                <a:solidFill>
                  <a:srgbClr val="92D050"/>
                </a:solidFill>
              </a:rPr>
              <a:t>Модель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879A1-8557-4D22-99C0-01DA676D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67" y="2315632"/>
            <a:ext cx="8530789" cy="4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B5CB-EB33-4964-AC43-D30E83CB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86" y="982135"/>
            <a:ext cx="8761413" cy="70696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Преимущества модели </a:t>
            </a:r>
            <a:r>
              <a:rPr lang="en-US" dirty="0">
                <a:solidFill>
                  <a:srgbClr val="92D050"/>
                </a:solidFill>
              </a:rPr>
              <a:t>OSI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6BC3B86-50A3-4B5B-B1B6-A8E3C13A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Инженерам не нужно разрабатывать технологию для работы с верхнего на нижний уровень модели. Они могут работать на своем уровне и убедиться, что соответствуют стандартам верхнего и нижнего уровней</a:t>
            </a:r>
          </a:p>
          <a:p>
            <a:r>
              <a:rPr lang="kk-KZ" dirty="0"/>
              <a:t>Это ведет к открытым стандартам и мультивендорной функциональной совместимости</a:t>
            </a:r>
          </a:p>
          <a:p>
            <a:r>
              <a:rPr lang="ru-RU" dirty="0"/>
              <a:t>Например, если вы разрабатываете приложение, то можете сосредоточиться на трех верхних уровнях, а три нижних уровня остаются в распоряжении сетевых инженеров</a:t>
            </a:r>
          </a:p>
          <a:p>
            <a:r>
              <a:rPr lang="ru-RU" dirty="0"/>
              <a:t>Поиск проблем также облегчается, так как вы можете проанализировать проблемы в логической структуре, уровень за уровнем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9460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564E6-747B-418C-847D-28AC517B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37" y="973668"/>
            <a:ext cx="8353114" cy="70696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Модель </a:t>
            </a:r>
            <a:r>
              <a:rPr lang="en-US" dirty="0">
                <a:solidFill>
                  <a:srgbClr val="92D050"/>
                </a:solidFill>
              </a:rPr>
              <a:t>OSI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1E39EB-FC45-4B03-8FDF-A27DD128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Трудно переоценить важность модели </a:t>
            </a:r>
            <a:r>
              <a:rPr lang="en-US" dirty="0"/>
              <a:t>OSI </a:t>
            </a:r>
            <a:r>
              <a:rPr lang="kk-KZ" dirty="0"/>
              <a:t>для компьютерных сетей</a:t>
            </a:r>
          </a:p>
          <a:p>
            <a:r>
              <a:rPr lang="kk-KZ" dirty="0"/>
              <a:t>По мере того</a:t>
            </a:r>
            <a:r>
              <a:rPr lang="ru-RU" dirty="0"/>
              <a:t>, как вы становитесь более опытным, вы начинаете анализировать в разрезе модели </a:t>
            </a:r>
            <a:r>
              <a:rPr lang="en-US" dirty="0"/>
              <a:t>OSI</a:t>
            </a:r>
            <a:r>
              <a:rPr lang="ru-RU" dirty="0"/>
              <a:t>, когда решаете проблемы или изучаете сетевые технологии</a:t>
            </a:r>
          </a:p>
          <a:p>
            <a:r>
              <a:rPr lang="ru-RU" dirty="0"/>
              <a:t>Технологии и проблемы описываются согласно уровням </a:t>
            </a:r>
            <a:r>
              <a:rPr lang="en-US" dirty="0"/>
              <a:t>OSI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346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6AE8D-4E73-4691-9EEC-FD3784F6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kk-KZ" dirty="0">
                <a:solidFill>
                  <a:srgbClr val="92D050"/>
                </a:solidFill>
              </a:rPr>
              <a:t>Протоколы</a:t>
            </a:r>
            <a:r>
              <a:rPr lang="en-US" dirty="0">
                <a:solidFill>
                  <a:srgbClr val="92D050"/>
                </a:solidFill>
              </a:rPr>
              <a:t> TCP/IP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421D1B-A7B6-4DBC-88B2-E75DA019B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Протокол </a:t>
            </a:r>
            <a:r>
              <a:rPr lang="en-US" dirty="0"/>
              <a:t>TCP/IP </a:t>
            </a:r>
            <a:r>
              <a:rPr lang="kk-KZ" dirty="0"/>
              <a:t>был разработан в </a:t>
            </a:r>
            <a:r>
              <a:rPr lang="ru-RU" dirty="0"/>
              <a:t>1960-ые годы департаментом безопасности США</a:t>
            </a:r>
          </a:p>
          <a:p>
            <a:r>
              <a:rPr lang="ru-RU" dirty="0"/>
              <a:t>Это стек протоколов, состоящий из множества протоколов, включая </a:t>
            </a:r>
            <a:r>
              <a:rPr lang="en-US" dirty="0"/>
              <a:t>TCP (Transmission Control Protocol)</a:t>
            </a:r>
            <a:r>
              <a:rPr lang="kk-KZ" dirty="0"/>
              <a:t> и </a:t>
            </a:r>
            <a:r>
              <a:rPr lang="en-US" dirty="0"/>
              <a:t>IP (Internet Protocol)</a:t>
            </a:r>
          </a:p>
          <a:p>
            <a:r>
              <a:rPr lang="kk-KZ" dirty="0"/>
              <a:t>Это основной стек протоколов</a:t>
            </a:r>
            <a:r>
              <a:rPr lang="ru-RU" dirty="0"/>
              <a:t>, используемый в компьютерах в настоящее время</a:t>
            </a:r>
          </a:p>
          <a:p>
            <a:r>
              <a:rPr lang="ru-RU" dirty="0"/>
              <a:t>В то время, как модель </a:t>
            </a:r>
            <a:r>
              <a:rPr lang="en-US" dirty="0"/>
              <a:t>OSI </a:t>
            </a:r>
            <a:r>
              <a:rPr lang="kk-KZ" dirty="0"/>
              <a:t>является концептуальной</a:t>
            </a:r>
            <a:r>
              <a:rPr lang="ru-RU" dirty="0"/>
              <a:t>, стек протоколов </a:t>
            </a:r>
            <a:r>
              <a:rPr lang="en-US" dirty="0"/>
              <a:t>TCP/IP </a:t>
            </a:r>
            <a:r>
              <a:rPr lang="kk-KZ" dirty="0"/>
              <a:t>используется для передачи данных в производственных сетях</a:t>
            </a:r>
          </a:p>
          <a:p>
            <a:r>
              <a:rPr lang="en-US" dirty="0"/>
              <a:t>TCP/IP </a:t>
            </a:r>
            <a:r>
              <a:rPr lang="kk-KZ" dirty="0"/>
              <a:t>также подразделяется на уровни</a:t>
            </a:r>
            <a:r>
              <a:rPr lang="ru-RU" dirty="0"/>
              <a:t>, хотя и не используется все уровни </a:t>
            </a:r>
            <a:r>
              <a:rPr lang="en-US" dirty="0"/>
              <a:t>OSI, </a:t>
            </a:r>
            <a:r>
              <a:rPr lang="kk-KZ" dirty="0"/>
              <a:t>хотя его уровни эквивалентны по функциям и операциям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0869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35A9-8010-4E96-9BFB-A96C7667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67" y="958678"/>
            <a:ext cx="8761413" cy="706964"/>
          </a:xfrm>
        </p:spPr>
        <p:txBody>
          <a:bodyPr/>
          <a:lstStyle/>
          <a:p>
            <a:pPr algn="ctr"/>
            <a:br>
              <a:rPr lang="ru-KZ" dirty="0"/>
            </a:br>
            <a:r>
              <a:rPr lang="kk-KZ" dirty="0">
                <a:solidFill>
                  <a:srgbClr val="92D050"/>
                </a:solidFill>
              </a:rPr>
              <a:t>Сравнение модели </a:t>
            </a:r>
            <a:r>
              <a:rPr lang="en-US" dirty="0">
                <a:solidFill>
                  <a:srgbClr val="92D050"/>
                </a:solidFill>
              </a:rPr>
              <a:t>OSI </a:t>
            </a:r>
            <a:r>
              <a:rPr lang="kk-KZ" dirty="0">
                <a:solidFill>
                  <a:srgbClr val="92D050"/>
                </a:solidFill>
              </a:rPr>
              <a:t>со стеком</a:t>
            </a:r>
            <a:r>
              <a:rPr lang="en-US" dirty="0">
                <a:solidFill>
                  <a:srgbClr val="92D050"/>
                </a:solidFill>
              </a:rPr>
              <a:t> TCP/IP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C92EAB-5179-4771-83C0-CC042616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93" y="2356138"/>
            <a:ext cx="8761413" cy="45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192</TotalTime>
  <Words>767</Words>
  <Application>Microsoft Office PowerPoint</Application>
  <PresentationFormat>Широкоэкранный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Совет директоров</vt:lpstr>
      <vt:lpstr>Введение в сети</vt:lpstr>
      <vt:lpstr>Основы сетевой топологии</vt:lpstr>
      <vt:lpstr>Характеристики сети</vt:lpstr>
      <vt:lpstr>Модель OSI</vt:lpstr>
      <vt:lpstr>OSI Модель</vt:lpstr>
      <vt:lpstr>Преимущества модели OSI</vt:lpstr>
      <vt:lpstr>Модель OSI</vt:lpstr>
      <vt:lpstr> Протоколы TCP/IP</vt:lpstr>
      <vt:lpstr> Сравнение модели OSI со стеком TCP/IP</vt:lpstr>
      <vt:lpstr>Технология связи хостов</vt:lpstr>
      <vt:lpstr>Верхние уровни OSI</vt:lpstr>
      <vt:lpstr>Уровень 7 – Уровень приложения</vt:lpstr>
      <vt:lpstr>Уровень 6 – Уровень представления</vt:lpstr>
      <vt:lpstr>Уровень 5 – Сеансовый уровень</vt:lpstr>
      <vt:lpstr>Нижние уровни OSI</vt:lpstr>
      <vt:lpstr>Уровень 4 – Транспортный уровень</vt:lpstr>
      <vt:lpstr>Уровень 3 – Сетевой уровень</vt:lpstr>
      <vt:lpstr>Уровень 2 – Канальный уровень</vt:lpstr>
      <vt:lpstr>Уровень 1 – Физический уровень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networking</dc:title>
  <dc:creator>Владислав Карюкин</dc:creator>
  <cp:lastModifiedBy>Владислав Карюкин</cp:lastModifiedBy>
  <cp:revision>30</cp:revision>
  <dcterms:created xsi:type="dcterms:W3CDTF">2022-01-11T10:13:03Z</dcterms:created>
  <dcterms:modified xsi:type="dcterms:W3CDTF">2023-01-15T06:37:44Z</dcterms:modified>
</cp:coreProperties>
</file>